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F0EF3-38EA-4D88-87F7-C5A76330F8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1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21C89-37F6-4D42-81E4-A7796C445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1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5656-7FCE-4C11-BBA5-6047E682392D}" type="datetimeFigureOut">
              <a:rPr lang="en-CA" smtClean="0"/>
              <a:t>01/10/2015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4E6F-E337-4589-979F-6A5427D0E8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014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48F431-D73E-48F0-B2E4-6E015F3718BF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cvs.ca/site/projects/physics_files/compton-scattering/compton-scattering.swf" TargetMode="External"/><Relationship Id="rId2" Type="http://schemas.openxmlformats.org/officeDocument/2006/relationships/hyperlink" Target="http://www.kcvs.ca/site/projects/physics_files/particleBox/particleBox2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cvs.ca/martin/astro/kingsu/flash/ptolemaic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cvs.ca/martin/astro/kingsu/flash/blackbody.swf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://www.kcvs.ca/site/projects/physics_files/specialRelativity/michelsonMorley/mmExperiment.swf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4664"/>
            <a:ext cx="4487853" cy="56886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Autofit/>
          </a:bodyPr>
          <a:lstStyle/>
          <a:p>
            <a:r>
              <a:rPr lang="en-CA" sz="9600" dirty="0" smtClean="0">
                <a:latin typeface="Chiller" panose="04020404031007020602" pitchFamily="82" charset="0"/>
              </a:rPr>
              <a:t>Physics </a:t>
            </a:r>
            <a:r>
              <a:rPr lang="en-CA" sz="9600" dirty="0" smtClean="0">
                <a:latin typeface="Chiller" panose="04020404031007020602" pitchFamily="82" charset="0"/>
              </a:rPr>
              <a:t>in</a:t>
            </a:r>
            <a:br>
              <a:rPr lang="en-CA" sz="9600" dirty="0" smtClean="0">
                <a:latin typeface="Chiller" panose="04020404031007020602" pitchFamily="82" charset="0"/>
              </a:rPr>
            </a:br>
            <a:r>
              <a:rPr lang="en-CA" sz="9600" dirty="0" smtClean="0">
                <a:latin typeface="Chiller" panose="04020404031007020602" pitchFamily="82" charset="0"/>
              </a:rPr>
              <a:t> </a:t>
            </a:r>
            <a:r>
              <a:rPr lang="en-CA" sz="9600" dirty="0" smtClean="0">
                <a:latin typeface="Chiller" panose="04020404031007020602" pitchFamily="82" charset="0"/>
              </a:rPr>
              <a:t>Crisis</a:t>
            </a:r>
            <a:endParaRPr lang="en-CA" sz="9600" dirty="0">
              <a:latin typeface="Chiller" panose="04020404031007020602" pitchFamily="8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55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nagit_PPT817" descr="PPT8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76700"/>
            <a:ext cx="1319212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Snagit_PPT812" descr="PPT8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08500"/>
            <a:ext cx="1171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pPr eaLnBrk="1" hangingPunct="1"/>
            <a:r>
              <a:rPr lang="en-CA" altLang="en-US" smtClean="0"/>
              <a:t>The Birth of Quantum Theory…</a:t>
            </a:r>
            <a:endParaRPr lang="en-US" altLang="en-US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4259262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sz="2600" smtClean="0"/>
              <a:t>From 1925 – 1930 a radically new way to look at the physical world was developed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600" smtClean="0"/>
              <a:t>Quantum Theory is one of the most successful theories ever devised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600" smtClean="0"/>
              <a:t>It has yet to “fail” a test given it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</p:txBody>
      </p:sp>
      <p:pic>
        <p:nvPicPr>
          <p:cNvPr id="12294" name="Snagit_PPT80A" descr="PPT8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038225"/>
            <a:ext cx="34036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Snagit_PPT80E" descr="PPT80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97200"/>
            <a:ext cx="12795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Snagit_PPT80C" descr="PPT80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2781300"/>
            <a:ext cx="11509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Snagit_PPT810" descr="PPT8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36838"/>
            <a:ext cx="10636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059113" y="5589588"/>
            <a:ext cx="1584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CA" altLang="en-US" sz="2800"/>
              <a:t>… but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Copenhagen Interpretation</a:t>
            </a:r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smtClean="0"/>
              <a:t>There is no underlying physical reality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mtClean="0"/>
              <a:t>We create reality through our interaction with the world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mtClean="0"/>
              <a:t>Physics cannot tell us what the world is “really made of” – Bohr would argue that this question ultimately has no meaning.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mtClean="0"/>
              <a:t>Quantum theory deals with possibilities and probabilities – the world takes on an indeterminacy 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mtClean="0"/>
              <a:t>Despite this QT still is a mathematically precise (and in a new sense) can still be a deterministic theory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Some Highlights…</a:t>
            </a:r>
            <a:endParaRPr lang="en-US" altLang="en-US" smtClean="0"/>
          </a:p>
        </p:txBody>
      </p:sp>
      <p:sp>
        <p:nvSpPr>
          <p:cNvPr id="14339" name="Oval 4"/>
          <p:cNvSpPr>
            <a:spLocks noChangeArrowheads="1"/>
          </p:cNvSpPr>
          <p:nvPr/>
        </p:nvSpPr>
        <p:spPr bwMode="auto">
          <a:xfrm>
            <a:off x="1979613" y="1557338"/>
            <a:ext cx="2520950" cy="2305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altLang="en-US"/>
              <a:t>Wave-particle</a:t>
            </a:r>
          </a:p>
          <a:p>
            <a:pPr algn="ctr" eaLnBrk="1" hangingPunct="1"/>
            <a:r>
              <a:rPr lang="en-CA" altLang="en-US"/>
              <a:t> duality</a:t>
            </a:r>
            <a:endParaRPr lang="en-US" altLang="en-US"/>
          </a:p>
        </p:txBody>
      </p:sp>
      <p:sp>
        <p:nvSpPr>
          <p:cNvPr id="14340" name="Oval 5"/>
          <p:cNvSpPr>
            <a:spLocks noChangeArrowheads="1"/>
          </p:cNvSpPr>
          <p:nvPr/>
        </p:nvSpPr>
        <p:spPr bwMode="auto">
          <a:xfrm>
            <a:off x="2700338" y="3429000"/>
            <a:ext cx="3095625" cy="2592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altLang="en-US"/>
              <a:t>Quantum Weirdness and</a:t>
            </a:r>
          </a:p>
          <a:p>
            <a:pPr algn="ctr" eaLnBrk="1" hangingPunct="1"/>
            <a:r>
              <a:rPr lang="en-CA" altLang="en-US"/>
              <a:t>Non-locality</a:t>
            </a:r>
            <a:endParaRPr lang="en-US" altLang="en-US"/>
          </a:p>
        </p:txBody>
      </p:sp>
      <p:sp>
        <p:nvSpPr>
          <p:cNvPr id="14341" name="Oval 6"/>
          <p:cNvSpPr>
            <a:spLocks noChangeArrowheads="1"/>
          </p:cNvSpPr>
          <p:nvPr/>
        </p:nvSpPr>
        <p:spPr bwMode="auto">
          <a:xfrm>
            <a:off x="4356100" y="1196975"/>
            <a:ext cx="3024188" cy="2735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altLang="en-US"/>
              <a:t>Heisenberg Uncertainty </a:t>
            </a:r>
            <a:br>
              <a:rPr lang="en-CA" altLang="en-US"/>
            </a:br>
            <a:r>
              <a:rPr lang="en-CA" altLang="en-US"/>
              <a:t>Principle</a:t>
            </a:r>
            <a:endParaRPr lang="en-US" alt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1403350" y="2205038"/>
            <a:ext cx="865188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1692275" y="3213100"/>
            <a:ext cx="64770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308850" y="1773238"/>
            <a:ext cx="576263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95963" y="4724400"/>
            <a:ext cx="1079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Box 15"/>
          <p:cNvSpPr txBox="1">
            <a:spLocks noChangeArrowheads="1"/>
          </p:cNvSpPr>
          <p:nvPr/>
        </p:nvSpPr>
        <p:spPr bwMode="auto">
          <a:xfrm>
            <a:off x="468313" y="1989138"/>
            <a:ext cx="863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 sz="1400">
                <a:hlinkClick r:id="rId2"/>
              </a:rPr>
              <a:t>Particle in a box</a:t>
            </a:r>
            <a:endParaRPr lang="en-US" altLang="en-US" sz="140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763713" y="3860800"/>
            <a:ext cx="1008062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8" name="TextBox 19"/>
          <p:cNvSpPr txBox="1">
            <a:spLocks noChangeArrowheads="1"/>
          </p:cNvSpPr>
          <p:nvPr/>
        </p:nvSpPr>
        <p:spPr bwMode="auto">
          <a:xfrm>
            <a:off x="684213" y="3573463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 sz="1400"/>
              <a:t>Electron</a:t>
            </a:r>
          </a:p>
          <a:p>
            <a:pPr eaLnBrk="1" hangingPunct="1"/>
            <a:r>
              <a:rPr lang="en-CA" altLang="en-US" sz="1400"/>
              <a:t>diffraction</a:t>
            </a:r>
            <a:endParaRPr lang="en-US" altLang="en-US" sz="1400"/>
          </a:p>
        </p:txBody>
      </p:sp>
      <p:sp>
        <p:nvSpPr>
          <p:cNvPr id="14349" name="TextBox 20"/>
          <p:cNvSpPr txBox="1">
            <a:spLocks noChangeArrowheads="1"/>
          </p:cNvSpPr>
          <p:nvPr/>
        </p:nvSpPr>
        <p:spPr bwMode="auto">
          <a:xfrm>
            <a:off x="7885113" y="1557338"/>
            <a:ext cx="960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 sz="1400">
                <a:hlinkClick r:id="rId3"/>
              </a:rPr>
              <a:t>Compton </a:t>
            </a:r>
          </a:p>
          <a:p>
            <a:pPr eaLnBrk="1" hangingPunct="1"/>
            <a:r>
              <a:rPr lang="en-CA" altLang="en-US" sz="1400">
                <a:hlinkClick r:id="rId3"/>
              </a:rPr>
              <a:t>scattering</a:t>
            </a:r>
            <a:endParaRPr lang="en-US" altLang="en-US" sz="1400"/>
          </a:p>
        </p:txBody>
      </p:sp>
      <p:sp>
        <p:nvSpPr>
          <p:cNvPr id="14350" name="TextBox 21"/>
          <p:cNvSpPr txBox="1">
            <a:spLocks noChangeArrowheads="1"/>
          </p:cNvSpPr>
          <p:nvPr/>
        </p:nvSpPr>
        <p:spPr bwMode="auto">
          <a:xfrm>
            <a:off x="7019925" y="4581525"/>
            <a:ext cx="1711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 sz="1400"/>
              <a:t>Schroedinger’s Cat</a:t>
            </a:r>
            <a:endParaRPr lang="en-US" altLang="en-US" sz="1400"/>
          </a:p>
        </p:txBody>
      </p:sp>
      <p:pic>
        <p:nvPicPr>
          <p:cNvPr id="14351" name="Snagit_PPT479" descr="PPT479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941888"/>
            <a:ext cx="71913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7235825" y="3141663"/>
            <a:ext cx="720725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3" name="TextBox 18"/>
          <p:cNvSpPr txBox="1">
            <a:spLocks noChangeArrowheads="1"/>
          </p:cNvSpPr>
          <p:nvPr/>
        </p:nvSpPr>
        <p:spPr bwMode="auto">
          <a:xfrm>
            <a:off x="8027988" y="3068638"/>
            <a:ext cx="569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 sz="5400">
                <a:hlinkClick r:id="" action="ppaction://noaction"/>
              </a:rPr>
              <a:t>?</a:t>
            </a:r>
            <a:endParaRPr lang="en-US" altLang="en-US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QT comes in Many Flavours!</a:t>
            </a:r>
            <a:endParaRPr lang="en-US" altLang="en-US" smtClean="0"/>
          </a:p>
        </p:txBody>
      </p:sp>
      <p:pic>
        <p:nvPicPr>
          <p:cNvPr id="15363" name="Snagit_PPT81B" descr="PPT8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8748712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Many-Worlds and the Cat!</a:t>
            </a:r>
            <a:endParaRPr lang="en-US" altLang="en-US" smtClean="0"/>
          </a:p>
        </p:txBody>
      </p:sp>
      <p:pic>
        <p:nvPicPr>
          <p:cNvPr id="16387" name="Snagit_PPT480" descr="PPT48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628775"/>
            <a:ext cx="8124825" cy="3840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What do we “make of this”?</a:t>
            </a:r>
            <a:endParaRPr lang="en-US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08512"/>
          </a:xfrm>
        </p:spPr>
        <p:txBody>
          <a:bodyPr/>
          <a:lstStyle/>
          <a:p>
            <a:pPr eaLnBrk="1" hangingPunct="1"/>
            <a:r>
              <a:rPr lang="en-CA" altLang="en-US" sz="2400" smtClean="0"/>
              <a:t>QT is </a:t>
            </a:r>
            <a:r>
              <a:rPr lang="en-CA" altLang="en-US" sz="2400" smtClean="0"/>
              <a:t>the </a:t>
            </a:r>
            <a:r>
              <a:rPr lang="en-CA" altLang="en-US" sz="2400" smtClean="0"/>
              <a:t>“best” </a:t>
            </a:r>
            <a:r>
              <a:rPr lang="en-CA" altLang="en-US" sz="2400" smtClean="0"/>
              <a:t>physical theory we have ever devised! </a:t>
            </a:r>
            <a:r>
              <a:rPr lang="en-CA" altLang="en-US" sz="2400" dirty="0" smtClean="0"/>
              <a:t>It forms the bed-rock on which modern physics, chemistry and biochemistry is built.</a:t>
            </a:r>
          </a:p>
          <a:p>
            <a:pPr eaLnBrk="1" hangingPunct="1"/>
            <a:r>
              <a:rPr lang="en-CA" altLang="en-US" sz="2400" dirty="0" smtClean="0"/>
              <a:t>QT cannot provide us with a picture of the quantum world that we can fully comprehend at a conceptual level – the “quantum world” is quite unlike the macroscopic world that we live in</a:t>
            </a:r>
          </a:p>
          <a:p>
            <a:pPr eaLnBrk="1" hangingPunct="1"/>
            <a:r>
              <a:rPr lang="en-CA" altLang="en-US" sz="2400" dirty="0" smtClean="0"/>
              <a:t>Is the material world fully comprehensible?</a:t>
            </a:r>
          </a:p>
          <a:p>
            <a:pPr eaLnBrk="1" hangingPunct="1"/>
            <a:r>
              <a:rPr lang="en-CA" altLang="en-US" sz="2400" dirty="0" smtClean="0"/>
              <a:t>Is Hawking’s goal “</a:t>
            </a:r>
            <a:r>
              <a:rPr lang="en-CA" altLang="en-US" sz="2400" i="1" dirty="0" smtClean="0"/>
              <a:t>However, if we do discover a complete theory it should, in time be understandable in broad principle by everyone, not just a few scientists.’’ </a:t>
            </a:r>
            <a:r>
              <a:rPr lang="en-CA" altLang="en-US" sz="2400" dirty="0" smtClean="0"/>
              <a:t>attainable?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Kuhn thus far…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971600" y="1556792"/>
            <a:ext cx="2016224" cy="1008112"/>
          </a:xfrm>
          <a:prstGeom prst="ellips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Fact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6012160" y="1556792"/>
            <a:ext cx="2016224" cy="1008112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Theory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971600" y="4581128"/>
            <a:ext cx="2016224" cy="1008112"/>
          </a:xfrm>
          <a:prstGeom prst="ellipse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Discovery</a:t>
            </a:r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6084168" y="4581128"/>
            <a:ext cx="2016224" cy="1008112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Invention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779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5293E-6 L 0.2283 0.146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7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1906E-6 L 0.2441 -0.178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89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5293E-6 L -0.2125 0.146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73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1064 L -0.21267 -0.178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-8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Kuhn Chapter 6…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Copernican Revolution</a:t>
            </a:r>
            <a:endParaRPr lang="en-CA" dirty="0"/>
          </a:p>
        </p:txBody>
      </p:sp>
      <p:pic>
        <p:nvPicPr>
          <p:cNvPr id="9" name="Snagit_PPTEBDD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7481"/>
            <a:ext cx="3097556" cy="3339060"/>
          </a:xfrm>
          <a:prstGeom prst="rect">
            <a:avLst/>
          </a:prstGeom>
        </p:spPr>
      </p:pic>
      <p:pic>
        <p:nvPicPr>
          <p:cNvPr id="10" name="Snagit_PPTF7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92" y="2499705"/>
            <a:ext cx="3811616" cy="323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Revolutions and Paradigm “Shift”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2088232"/>
          </a:xfrm>
        </p:spPr>
        <p:txBody>
          <a:bodyPr/>
          <a:lstStyle/>
          <a:p>
            <a:r>
              <a:rPr lang="en-CA" sz="2000" dirty="0" smtClean="0"/>
              <a:t>You are never without a paradigm if you operate within a scientific tradition (SSR, </a:t>
            </a:r>
            <a:r>
              <a:rPr lang="en-CA" sz="2000" dirty="0" err="1" smtClean="0"/>
              <a:t>pg</a:t>
            </a:r>
            <a:r>
              <a:rPr lang="en-CA" sz="2000" dirty="0" smtClean="0"/>
              <a:t> 79)</a:t>
            </a:r>
          </a:p>
          <a:p>
            <a:r>
              <a:rPr lang="en-CA" sz="2000" dirty="0" smtClean="0"/>
              <a:t>Revolution is a rapid and incommensurable replacement of one paradigm by another</a:t>
            </a:r>
          </a:p>
          <a:p>
            <a:r>
              <a:rPr lang="en-CA" sz="2000" dirty="0" smtClean="0"/>
              <a:t>Paradigm shift entails a “gestalt” change, adoption of a new worldview</a:t>
            </a:r>
            <a:endParaRPr lang="en-CA" sz="2000" dirty="0"/>
          </a:p>
        </p:txBody>
      </p:sp>
      <p:sp>
        <p:nvSpPr>
          <p:cNvPr id="4" name="Oval 3"/>
          <p:cNvSpPr/>
          <p:nvPr/>
        </p:nvSpPr>
        <p:spPr>
          <a:xfrm>
            <a:off x="755576" y="3284984"/>
            <a:ext cx="1800200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Medieval World</a:t>
            </a:r>
            <a:br>
              <a:rPr lang="en-CA" dirty="0" smtClean="0"/>
            </a:br>
            <a:r>
              <a:rPr lang="en-CA" dirty="0" smtClean="0"/>
              <a:t>(Aristotle)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3779912" y="3264519"/>
            <a:ext cx="1800200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Classical World</a:t>
            </a:r>
            <a:br>
              <a:rPr lang="en-CA" dirty="0" smtClean="0"/>
            </a:br>
            <a:r>
              <a:rPr lang="en-CA" dirty="0" smtClean="0"/>
              <a:t>(Newton)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6804248" y="3284984"/>
            <a:ext cx="1800200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Quantum World (Planck)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58772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1685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58772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1900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877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229600" cy="1139825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Problem of Realism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 eaLnBrk="1" hangingPunct="1"/>
            <a:r>
              <a:rPr lang="en-CA" altLang="en-US" sz="2000" dirty="0" smtClean="0"/>
              <a:t>Do scientific theories “mirror” the world? – Do atoms exist or are they theoretic constructs?</a:t>
            </a:r>
          </a:p>
          <a:p>
            <a:pPr eaLnBrk="1" hangingPunct="1"/>
            <a:r>
              <a:rPr lang="en-CA" altLang="en-US" sz="2000" dirty="0" smtClean="0"/>
              <a:t>How do minds influence theories which in turn influence observation which in turn…</a:t>
            </a:r>
          </a:p>
          <a:p>
            <a:pPr eaLnBrk="1" hangingPunct="1"/>
            <a:r>
              <a:rPr lang="en-CA" altLang="en-US" sz="2000" dirty="0" smtClean="0"/>
              <a:t>Is the world “real” and knowable – Is our knowledge gained through scientific observation accurately describing an underlying reality?</a:t>
            </a:r>
          </a:p>
          <a:p>
            <a:pPr eaLnBrk="1" hangingPunct="1"/>
            <a:r>
              <a:rPr lang="en-CA" altLang="en-US" sz="2000" dirty="0" smtClean="0"/>
              <a:t>Naïve realism – scientific theories and their constructs  “map” directly to an independently existing world</a:t>
            </a:r>
          </a:p>
          <a:p>
            <a:pPr eaLnBrk="1" hangingPunct="1"/>
            <a:r>
              <a:rPr lang="en-CA" altLang="en-US" sz="2000" dirty="0" smtClean="0"/>
              <a:t>Scientific </a:t>
            </a:r>
            <a:r>
              <a:rPr lang="en-CA" altLang="en-US" sz="2000" dirty="0" smtClean="0"/>
              <a:t>realism - </a:t>
            </a:r>
            <a:r>
              <a:rPr lang="en-US" sz="2000" dirty="0" smtClean="0"/>
              <a:t>the </a:t>
            </a:r>
            <a:r>
              <a:rPr lang="en-US" sz="2000" dirty="0"/>
              <a:t>view that the world described by science is the real </a:t>
            </a:r>
            <a:r>
              <a:rPr lang="en-US" sz="2000" dirty="0" smtClean="0"/>
              <a:t>world</a:t>
            </a:r>
          </a:p>
          <a:p>
            <a:pPr eaLnBrk="1" hangingPunct="1"/>
            <a:r>
              <a:rPr lang="en-US" altLang="en-US" sz="2000" dirty="0" smtClean="0"/>
              <a:t>Critical realism – the real world exists independent of us but can only be known through “myths, models and metaphors”</a:t>
            </a: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67544" y="277813"/>
            <a:ext cx="7762056" cy="1139825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Cracks in the Foundation!</a:t>
            </a:r>
            <a:endParaRPr lang="en-US" altLang="en-US" dirty="0" smtClean="0"/>
          </a:p>
        </p:txBody>
      </p:sp>
      <p:pic>
        <p:nvPicPr>
          <p:cNvPr id="8195" name="Content Placeholder 3" descr="cracks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8925" y="304800"/>
            <a:ext cx="2505075" cy="1922463"/>
          </a:xfrm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323528" y="1134360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 dirty="0"/>
              <a:t>The persistent (and annoying!) problem of blackbody spectra</a:t>
            </a:r>
            <a:endParaRPr lang="en-US" altLang="en-US" dirty="0"/>
          </a:p>
        </p:txBody>
      </p:sp>
      <p:pic>
        <p:nvPicPr>
          <p:cNvPr id="8197" name="Picture 5" descr="bb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22764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4184179" y="2348880"/>
            <a:ext cx="486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 dirty="0"/>
              <a:t>Failure of the Michelson-Morley Experiment</a:t>
            </a:r>
            <a:endParaRPr lang="en-US" altLang="en-US" dirty="0"/>
          </a:p>
        </p:txBody>
      </p:sp>
      <p:pic>
        <p:nvPicPr>
          <p:cNvPr id="8199" name="Picture 7" descr="mm.jp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6952"/>
            <a:ext cx="24669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nagit_PPT5EE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05064"/>
            <a:ext cx="1876191" cy="1352381"/>
          </a:xfrm>
          <a:prstGeom prst="rect">
            <a:avLst/>
          </a:prstGeom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52126" y="5501461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 dirty="0"/>
              <a:t>The </a:t>
            </a:r>
            <a:r>
              <a:rPr lang="en-CA" altLang="en-US" dirty="0" smtClean="0"/>
              <a:t>photoelectric effect – light is a “particle”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Discovery of the Quantum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The </a:t>
            </a:r>
            <a:r>
              <a:rPr lang="en-CA" altLang="en-US" dirty="0" smtClean="0"/>
              <a:t>universe is </a:t>
            </a:r>
            <a:r>
              <a:rPr lang="en-CA" altLang="en-US" i="1" dirty="0" smtClean="0"/>
              <a:t>quantized</a:t>
            </a:r>
          </a:p>
          <a:p>
            <a:pPr lvl="1" eaLnBrk="1" hangingPunct="1"/>
            <a:r>
              <a:rPr lang="en-CA" altLang="en-US" i="1" dirty="0" smtClean="0"/>
              <a:t>Light is both a particle and a wave!</a:t>
            </a:r>
          </a:p>
          <a:p>
            <a:pPr lvl="1" eaLnBrk="1" hangingPunct="1"/>
            <a:r>
              <a:rPr lang="en-CA" altLang="en-US" i="1" dirty="0" smtClean="0"/>
              <a:t>A first glimpse at Quantum Weirdness!</a:t>
            </a:r>
            <a:endParaRPr lang="en-US" altLang="en-US" i="1" dirty="0" smtClean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3284984"/>
            <a:ext cx="4650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“Particles are Waves”!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30725"/>
          </a:xfrm>
        </p:spPr>
        <p:txBody>
          <a:bodyPr/>
          <a:lstStyle/>
          <a:p>
            <a:r>
              <a:rPr lang="en-CA" dirty="0" smtClean="0"/>
              <a:t>Louis de Broglie (1924)</a:t>
            </a:r>
          </a:p>
          <a:p>
            <a:pPr lvl="1"/>
            <a:r>
              <a:rPr lang="en-CA" dirty="0" smtClean="0"/>
              <a:t>via Einstein’s mass-energy equivalence suggests “particles are waves”</a:t>
            </a:r>
          </a:p>
          <a:p>
            <a:r>
              <a:rPr lang="en-CA" dirty="0" smtClean="0"/>
              <a:t>Wave-nature of electron experimentally verified by </a:t>
            </a:r>
            <a:r>
              <a:rPr lang="en-CA" dirty="0" err="1" smtClean="0"/>
              <a:t>Davissson</a:t>
            </a:r>
            <a:r>
              <a:rPr lang="en-CA" dirty="0" smtClean="0"/>
              <a:t> and </a:t>
            </a:r>
            <a:r>
              <a:rPr lang="en-CA" dirty="0" err="1" smtClean="0"/>
              <a:t>Germer</a:t>
            </a:r>
            <a:r>
              <a:rPr lang="en-CA" dirty="0" smtClean="0"/>
              <a:t> in 1927</a:t>
            </a:r>
            <a:endParaRPr lang="en-CA" dirty="0"/>
          </a:p>
        </p:txBody>
      </p:sp>
      <p:pic>
        <p:nvPicPr>
          <p:cNvPr id="7" name="Snagit_PPT9E4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1484784"/>
            <a:ext cx="1523810" cy="21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9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The Wave-Particle Duality</a:t>
            </a:r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At its core quantum physics exposes a deep puzzle -  the “basic stuff” of the universe is, in a profoundly disturbing way, beyond our ability to capture or “enframe” in language.  </a:t>
            </a:r>
          </a:p>
          <a:p>
            <a:pPr eaLnBrk="1" hangingPunct="1"/>
            <a:r>
              <a:rPr lang="en-CA" altLang="en-US" smtClean="0"/>
              <a:t>An electron, for example, can exhibit both “wave” or “particle” behaviour depending on how we interact with it. 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614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Edge</vt:lpstr>
      <vt:lpstr>Physics in  Crisis</vt:lpstr>
      <vt:lpstr>Kuhn thus far…</vt:lpstr>
      <vt:lpstr>Kuhn Chapter 6…</vt:lpstr>
      <vt:lpstr>Revolutions and Paradigm “Shift”</vt:lpstr>
      <vt:lpstr>Problem of Realism</vt:lpstr>
      <vt:lpstr>Cracks in the Foundation!</vt:lpstr>
      <vt:lpstr>Discovery of the Quantum</vt:lpstr>
      <vt:lpstr>“Particles are Waves”!</vt:lpstr>
      <vt:lpstr>The Wave-Particle Duality</vt:lpstr>
      <vt:lpstr>The Birth of Quantum Theory…</vt:lpstr>
      <vt:lpstr>Copenhagen Interpretation</vt:lpstr>
      <vt:lpstr>Some Highlights…</vt:lpstr>
      <vt:lpstr>QT comes in Many Flavours!</vt:lpstr>
      <vt:lpstr>Many-Worlds and the Cat!</vt:lpstr>
      <vt:lpstr>What do we “make of this”?</vt:lpstr>
    </vt:vector>
  </TitlesOfParts>
  <Company>King's University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in Crisis</dc:title>
  <dc:creator>Brian Martin</dc:creator>
  <cp:lastModifiedBy>Brian Martin</cp:lastModifiedBy>
  <cp:revision>13</cp:revision>
  <dcterms:created xsi:type="dcterms:W3CDTF">2015-09-30T14:31:29Z</dcterms:created>
  <dcterms:modified xsi:type="dcterms:W3CDTF">2015-10-01T15:01:45Z</dcterms:modified>
</cp:coreProperties>
</file>